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74" r:id="rId4"/>
    <p:sldId id="267" r:id="rId5"/>
    <p:sldId id="276" r:id="rId6"/>
    <p:sldId id="263" r:id="rId7"/>
    <p:sldId id="262" r:id="rId8"/>
    <p:sldId id="268" r:id="rId9"/>
    <p:sldId id="277" r:id="rId10"/>
    <p:sldId id="275" r:id="rId11"/>
    <p:sldId id="278" r:id="rId12"/>
    <p:sldId id="273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ambria" panose="02040503050406030204" pitchFamily="18" charset="0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  <p:embeddedFont>
      <p:font typeface="Roboto" panose="020B0604020202020204" charset="0"/>
      <p:regular r:id="rId26"/>
      <p:bold r:id="rId27"/>
      <p:italic r:id="rId28"/>
      <p:boldItalic r:id="rId29"/>
    </p:embeddedFont>
    <p:embeddedFont>
      <p:font typeface="Wingdings 3" panose="05040102010807070707" pitchFamily="18" charset="2"/>
      <p:regular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D00"/>
    <a:srgbClr val="840A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332868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392400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817437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27389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671514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325306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6/14/2018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644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09057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18583680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1526666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6/14/2018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038391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840748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6/14/2018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ru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72928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53571" y="688975"/>
            <a:ext cx="7863840" cy="1234727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sz="3000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Параметрический анализ стохастической модели «хищник-жертва» с учетом конкуренции двух типов</a:t>
            </a:r>
            <a:endParaRPr lang="ru" sz="3000" b="1" dirty="0">
              <a:solidFill>
                <a:srgbClr val="840A1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2787141" y="4685603"/>
            <a:ext cx="3396700" cy="3372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dirty="0">
                <a:solidFill>
                  <a:srgbClr val="840A19"/>
                </a:solidFill>
              </a:rPr>
              <a:t>2018</a:t>
            </a:r>
            <a:endParaRPr lang="ru-RU" dirty="0">
              <a:solidFill>
                <a:srgbClr val="840A19"/>
              </a:solidFill>
            </a:endParaRPr>
          </a:p>
        </p:txBody>
      </p:sp>
      <p:sp>
        <p:nvSpPr>
          <p:cNvPr id="5" name="Shape 86"/>
          <p:cNvSpPr txBox="1">
            <a:spLocks/>
          </p:cNvSpPr>
          <p:nvPr/>
        </p:nvSpPr>
        <p:spPr>
          <a:xfrm>
            <a:off x="5582390" y="1458738"/>
            <a:ext cx="3396700" cy="287054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ru-RU" dirty="0"/>
              <a:t> 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Bef>
                <a:spcPts val="0"/>
              </a:spcBef>
            </a:pP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Bef>
                <a:spcPts val="0"/>
              </a:spcBef>
            </a:pP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Bef>
                <a:spcPts val="0"/>
              </a:spcBef>
            </a:pP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>
              <a:spcBef>
                <a:spcPts val="0"/>
              </a:spcBef>
            </a:pPr>
            <a:r>
              <a:rPr lang="ru-RU" dirty="0"/>
              <a:t>Докладчик: </a:t>
            </a:r>
          </a:p>
          <a:p>
            <a:pPr algn="r">
              <a:spcBef>
                <a:spcPts val="0"/>
              </a:spcBef>
            </a:pPr>
            <a:r>
              <a:rPr lang="ru-RU" dirty="0"/>
              <a:t>Абрамова Екатерина Павловна</a:t>
            </a:r>
          </a:p>
          <a:p>
            <a:pPr algn="r">
              <a:spcBef>
                <a:spcPts val="0"/>
              </a:spcBef>
            </a:pPr>
            <a:r>
              <a:rPr lang="en-US" dirty="0"/>
              <a:t>c</a:t>
            </a:r>
            <a:r>
              <a:rPr lang="ru-RU" dirty="0" err="1"/>
              <a:t>тудентка</a:t>
            </a:r>
            <a:r>
              <a:rPr lang="ru-RU" dirty="0"/>
              <a:t> 4 курса</a:t>
            </a:r>
            <a:endParaRPr lang="en-US" dirty="0"/>
          </a:p>
          <a:p>
            <a:pPr algn="r">
              <a:spcBef>
                <a:spcPts val="0"/>
              </a:spcBef>
            </a:pPr>
            <a:endParaRPr lang="ru-RU" dirty="0"/>
          </a:p>
          <a:p>
            <a:pPr algn="r">
              <a:spcBef>
                <a:spcPts val="0"/>
              </a:spcBef>
            </a:pPr>
            <a:r>
              <a:rPr lang="ru-RU" dirty="0"/>
              <a:t>Научный руководитель: </a:t>
            </a:r>
          </a:p>
          <a:p>
            <a:pPr algn="r">
              <a:spcBef>
                <a:spcPts val="0"/>
              </a:spcBef>
            </a:pPr>
            <a:r>
              <a:rPr lang="ru-RU" dirty="0"/>
              <a:t>Рязанова Татьяна Владимировна</a:t>
            </a:r>
          </a:p>
          <a:p>
            <a:pPr algn="r">
              <a:spcBef>
                <a:spcPts val="0"/>
              </a:spcBef>
            </a:pPr>
            <a:r>
              <a:rPr lang="ru-RU" dirty="0"/>
              <a:t>К.ф.-м.н., доцент </a:t>
            </a:r>
            <a:r>
              <a:rPr lang="ru-RU" dirty="0" err="1"/>
              <a:t>КТиМФ</a:t>
            </a:r>
            <a:r>
              <a:rPr lang="ru-RU" dirty="0"/>
              <a:t> </a:t>
            </a:r>
            <a:r>
              <a:rPr lang="ru-RU" dirty="0" err="1"/>
              <a:t>ИЕНиМ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08930C-CDB4-49B6-B653-2198ECACA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1" r="7212"/>
          <a:stretch/>
        </p:blipFill>
        <p:spPr>
          <a:xfrm>
            <a:off x="199297" y="607800"/>
            <a:ext cx="5179528" cy="19639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47AC7B-12A6-467B-9FA0-68FA5117D2D2}"/>
              </a:ext>
            </a:extLst>
          </p:cNvPr>
          <p:cNvSpPr txBox="1"/>
          <p:nvPr/>
        </p:nvSpPr>
        <p:spPr>
          <a:xfrm>
            <a:off x="5900289" y="1955265"/>
            <a:ext cx="30444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вымирание хищников,</a:t>
            </a:r>
          </a:p>
          <a:p>
            <a:r>
              <a:rPr lang="ru-RU" dirty="0"/>
              <a:t>вымирание жертв, затем хищников,</a:t>
            </a:r>
          </a:p>
          <a:p>
            <a:r>
              <a:rPr lang="ru-RU" dirty="0"/>
              <a:t>выживание обеих популяций</a:t>
            </a:r>
          </a:p>
        </p:txBody>
      </p:sp>
      <p:sp>
        <p:nvSpPr>
          <p:cNvPr id="12" name="Знак ''минус'' 11">
            <a:extLst>
              <a:ext uri="{FF2B5EF4-FFF2-40B4-BE49-F238E27FC236}">
                <a16:creationId xmlns:a16="http://schemas.microsoft.com/office/drawing/2014/main" id="{903779C5-2E74-4583-9AEE-78DCD1B6525E}"/>
              </a:ext>
            </a:extLst>
          </p:cNvPr>
          <p:cNvSpPr/>
          <p:nvPr/>
        </p:nvSpPr>
        <p:spPr>
          <a:xfrm>
            <a:off x="5600733" y="2093902"/>
            <a:ext cx="299556" cy="10579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Знак ''минус'' 12">
            <a:extLst>
              <a:ext uri="{FF2B5EF4-FFF2-40B4-BE49-F238E27FC236}">
                <a16:creationId xmlns:a16="http://schemas.microsoft.com/office/drawing/2014/main" id="{BF71EAB9-1469-4432-A76E-A5D57003087C}"/>
              </a:ext>
            </a:extLst>
          </p:cNvPr>
          <p:cNvSpPr/>
          <p:nvPr/>
        </p:nvSpPr>
        <p:spPr>
          <a:xfrm>
            <a:off x="5600733" y="2356579"/>
            <a:ext cx="299556" cy="10579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нак ''минус'' 13">
            <a:extLst>
              <a:ext uri="{FF2B5EF4-FFF2-40B4-BE49-F238E27FC236}">
                <a16:creationId xmlns:a16="http://schemas.microsoft.com/office/drawing/2014/main" id="{65BB9718-E76E-4853-A4E3-DA28E9A8533A}"/>
              </a:ext>
            </a:extLst>
          </p:cNvPr>
          <p:cNvSpPr/>
          <p:nvPr/>
        </p:nvSpPr>
        <p:spPr>
          <a:xfrm>
            <a:off x="5600733" y="2912695"/>
            <a:ext cx="299556" cy="93822"/>
          </a:xfrm>
          <a:prstGeom prst="mathMin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0E45A9-EDEF-425E-B3CC-B935191619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5" r="6817"/>
          <a:stretch/>
        </p:blipFill>
        <p:spPr>
          <a:xfrm>
            <a:off x="190267" y="3003579"/>
            <a:ext cx="5176488" cy="2021546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C32053F-A883-459C-ABA3-098FAD3AFC92}"/>
              </a:ext>
            </a:extLst>
          </p:cNvPr>
          <p:cNvSpPr txBox="1">
            <a:spLocks/>
          </p:cNvSpPr>
          <p:nvPr/>
        </p:nvSpPr>
        <p:spPr>
          <a:xfrm>
            <a:off x="190267" y="29169"/>
            <a:ext cx="8754435" cy="6078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 fontScale="97500" lnSpcReduction="1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algn="ctr"/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Вероятность вымирания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B3CE9F-566E-48AE-860C-E3A829391C06}"/>
              </a:ext>
            </a:extLst>
          </p:cNvPr>
          <p:cNvSpPr txBox="1"/>
          <p:nvPr/>
        </p:nvSpPr>
        <p:spPr>
          <a:xfrm>
            <a:off x="2293442" y="2634247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δ</a:t>
            </a:r>
            <a:r>
              <a:rPr lang="ru-RU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= </a:t>
            </a:r>
            <a:r>
              <a:rPr lang="el-GR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0</a:t>
            </a:r>
            <a:r>
              <a:rPr lang="ru-RU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.12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416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8D3E11B2-489A-470F-8D20-A8BFE6B9A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782" y="817793"/>
            <a:ext cx="8871352" cy="42220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romanUcPeriod"/>
            </a:pPr>
            <a:r>
              <a:rPr lang="ru-RU" dirty="0">
                <a:cs typeface="Arial" panose="020B0604020202020204" pitchFamily="34" charset="0"/>
              </a:rPr>
              <a:t>Детерминированный анализ:</a:t>
            </a:r>
          </a:p>
          <a:p>
            <a:pPr marL="800100" lvl="1" indent="-457200">
              <a:buAutoNum type="arabicPeriod"/>
            </a:pPr>
            <a:r>
              <a:rPr lang="ru-RU" dirty="0">
                <a:cs typeface="Arial" panose="020B0604020202020204" pitchFamily="34" charset="0"/>
              </a:rPr>
              <a:t>нахождение равновесий и циклов, анализ их устойчивости,</a:t>
            </a:r>
          </a:p>
          <a:p>
            <a:pPr marL="800100" lvl="1" indent="-457200">
              <a:buAutoNum type="arabicPeriod"/>
            </a:pPr>
            <a:r>
              <a:rPr lang="ru-RU" dirty="0">
                <a:cs typeface="Arial" panose="020B0604020202020204" pitchFamily="34" charset="0"/>
              </a:rPr>
              <a:t>исследование параметрических зон сосуществования устойчивых аттракторов,</a:t>
            </a:r>
          </a:p>
          <a:p>
            <a:pPr marL="800100" lvl="1" indent="-457200">
              <a:buAutoNum type="arabicPeriod"/>
            </a:pPr>
            <a:r>
              <a:rPr lang="ru-RU" dirty="0">
                <a:cs typeface="Arial" panose="020B0604020202020204" pitchFamily="34" charset="0"/>
              </a:rPr>
              <a:t>построение </a:t>
            </a:r>
            <a:r>
              <a:rPr lang="ru-RU" dirty="0" err="1">
                <a:cs typeface="Arial" panose="020B0604020202020204" pitchFamily="34" charset="0"/>
              </a:rPr>
              <a:t>бифуркационной</a:t>
            </a:r>
            <a:r>
              <a:rPr lang="ru-RU" dirty="0">
                <a:cs typeface="Arial" panose="020B0604020202020204" pitchFamily="34" charset="0"/>
              </a:rPr>
              <a:t> диаграммы,</a:t>
            </a:r>
          </a:p>
          <a:p>
            <a:pPr marL="800100" lvl="1" indent="-457200">
              <a:buAutoNum type="arabicPeriod"/>
            </a:pPr>
            <a:r>
              <a:rPr lang="ru-RU" dirty="0">
                <a:cs typeface="Arial" panose="020B0604020202020204" pitchFamily="34" charset="0"/>
              </a:rPr>
              <a:t>построение бассейнов притяжения сосуществующих аттракторов.</a:t>
            </a:r>
          </a:p>
          <a:p>
            <a:pPr marL="342900" lvl="1" indent="0">
              <a:buNone/>
            </a:pPr>
            <a:endParaRPr lang="ru-RU" dirty="0"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romanUcPeriod"/>
            </a:pPr>
            <a:r>
              <a:rPr lang="ru-RU" dirty="0">
                <a:cs typeface="Arial" panose="020B0604020202020204" pitchFamily="34" charset="0"/>
              </a:rPr>
              <a:t>Стохастический анализ:</a:t>
            </a:r>
          </a:p>
          <a:p>
            <a:pPr marL="800100" lvl="1" indent="-457200">
              <a:buFont typeface="+mj-lt"/>
              <a:buAutoNum type="arabicPeriod"/>
            </a:pPr>
            <a:r>
              <a:rPr lang="ru-RU" dirty="0">
                <a:cs typeface="Arial" panose="020B0604020202020204" pitchFamily="34" charset="0"/>
              </a:rPr>
              <a:t>анализ чувствительности равновесий и циклов,</a:t>
            </a:r>
          </a:p>
          <a:p>
            <a:pPr marL="800100" lvl="1" indent="-457200">
              <a:buFont typeface="+mj-lt"/>
              <a:buAutoNum type="arabicPeriod"/>
            </a:pPr>
            <a:r>
              <a:rPr lang="ru-RU" dirty="0">
                <a:cs typeface="Arial" panose="020B0604020202020204" pitchFamily="34" charset="0"/>
              </a:rPr>
              <a:t>построение доверительных областей,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ru-RU" dirty="0">
                <a:cs typeface="Arial" panose="020B0604020202020204" pitchFamily="34" charset="0"/>
              </a:rPr>
              <a:t>изучение индуцированных шумом явлений:</a:t>
            </a:r>
          </a:p>
          <a:p>
            <a:pPr marL="1143000" lvl="2" indent="-457200">
              <a:buFont typeface="+mj-lt"/>
              <a:buAutoNum type="alphaLcPeriod"/>
            </a:pPr>
            <a:r>
              <a:rPr lang="ru-RU" sz="1700" dirty="0">
                <a:cs typeface="Arial" panose="020B0604020202020204" pitchFamily="34" charset="0"/>
              </a:rPr>
              <a:t>переход «равновесие -</a:t>
            </a:r>
            <a:r>
              <a:rPr lang="en-US" sz="1700" dirty="0">
                <a:cs typeface="Arial" panose="020B0604020202020204" pitchFamily="34" charset="0"/>
              </a:rPr>
              <a:t>&gt;</a:t>
            </a:r>
            <a:r>
              <a:rPr lang="ru-RU" sz="1700" dirty="0">
                <a:cs typeface="Arial" panose="020B0604020202020204" pitchFamily="34" charset="0"/>
              </a:rPr>
              <a:t> равновесие»,</a:t>
            </a:r>
          </a:p>
          <a:p>
            <a:pPr marL="1143000" lvl="2" indent="-457200">
              <a:buFont typeface="+mj-lt"/>
              <a:buAutoNum type="alphaLcPeriod"/>
            </a:pPr>
            <a:r>
              <a:rPr lang="ru-RU" sz="1700" dirty="0">
                <a:cs typeface="Arial" panose="020B0604020202020204" pitchFamily="34" charset="0"/>
              </a:rPr>
              <a:t>переход «цикл -</a:t>
            </a:r>
            <a:r>
              <a:rPr lang="en-US" sz="1700" dirty="0">
                <a:cs typeface="Arial" panose="020B0604020202020204" pitchFamily="34" charset="0"/>
              </a:rPr>
              <a:t>&gt;</a:t>
            </a:r>
            <a:r>
              <a:rPr lang="ru-RU" sz="1700" dirty="0">
                <a:cs typeface="Arial" panose="020B0604020202020204" pitchFamily="34" charset="0"/>
              </a:rPr>
              <a:t> равновесие»,</a:t>
            </a:r>
          </a:p>
          <a:p>
            <a:pPr marL="1143000" lvl="2" indent="-457200">
              <a:buFont typeface="+mj-lt"/>
              <a:buAutoNum type="alphaLcPeriod"/>
            </a:pPr>
            <a:r>
              <a:rPr lang="ru-RU" sz="1700" dirty="0">
                <a:cs typeface="Arial" panose="020B0604020202020204" pitchFamily="34" charset="0"/>
              </a:rPr>
              <a:t>генерация </a:t>
            </a:r>
            <a:r>
              <a:rPr lang="ru-RU" sz="1700" dirty="0" err="1">
                <a:cs typeface="Arial" panose="020B0604020202020204" pitchFamily="34" charset="0"/>
              </a:rPr>
              <a:t>большеамплитудных</a:t>
            </a:r>
            <a:r>
              <a:rPr lang="ru-RU" sz="1700" dirty="0">
                <a:cs typeface="Arial" panose="020B0604020202020204" pitchFamily="34" charset="0"/>
              </a:rPr>
              <a:t> колебаний,</a:t>
            </a:r>
          </a:p>
          <a:p>
            <a:pPr marL="1143000" lvl="2" indent="-457200">
              <a:buFont typeface="+mj-lt"/>
              <a:buAutoNum type="alphaLcPeriod"/>
            </a:pPr>
            <a:r>
              <a:rPr lang="ru-RU" sz="1700" dirty="0">
                <a:cs typeface="Arial" panose="020B0604020202020204" pitchFamily="34" charset="0"/>
              </a:rPr>
              <a:t>вымирание популяций.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B09FB8F-22CF-47AA-BF81-E340979A337A}"/>
              </a:ext>
            </a:extLst>
          </p:cNvPr>
          <p:cNvSpPr txBox="1">
            <a:spLocks/>
          </p:cNvSpPr>
          <p:nvPr/>
        </p:nvSpPr>
        <p:spPr>
          <a:xfrm>
            <a:off x="194782" y="209993"/>
            <a:ext cx="8754435" cy="6078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 fontScale="97500" lnSpcReduction="1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015738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5C7B99B-3EFA-4E28-A675-0D365F9C4E51}"/>
              </a:ext>
            </a:extLst>
          </p:cNvPr>
          <p:cNvSpPr/>
          <p:nvPr/>
        </p:nvSpPr>
        <p:spPr>
          <a:xfrm>
            <a:off x="1263458" y="1830377"/>
            <a:ext cx="66816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sz="5400" b="1" dirty="0">
                <a:ln/>
                <a:solidFill>
                  <a:srgbClr val="840A19"/>
                </a:solidFill>
              </a:rPr>
              <a:t>Спасибо за внимание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E4EE13A-889C-4004-A632-956E883EB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191" y="232486"/>
            <a:ext cx="2950282" cy="16231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FB138E-5DEE-4919-8C96-43A1905BA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80" y="121533"/>
            <a:ext cx="1135388" cy="213757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44348B9-B341-4070-88C5-A77015704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861" y="2753707"/>
            <a:ext cx="2021428" cy="220993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06224B5-D933-411F-9A7E-7123F4EF7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575" y="3141233"/>
            <a:ext cx="3609196" cy="173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57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E2FCEBDA-1545-4317-9A1F-CD9439F65732}"/>
              </a:ext>
            </a:extLst>
          </p:cNvPr>
          <p:cNvCxnSpPr>
            <a:cxnSpLocks/>
          </p:cNvCxnSpPr>
          <p:nvPr/>
        </p:nvCxnSpPr>
        <p:spPr>
          <a:xfrm>
            <a:off x="6618951" y="2171297"/>
            <a:ext cx="0" cy="16883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A92B4277-4A0A-48D7-B1E0-1D0275EFAA7A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887080" y="2266605"/>
            <a:ext cx="11786" cy="143414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22276" y="157509"/>
            <a:ext cx="8384908" cy="6592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Детерминированная</a:t>
            </a:r>
            <a:r>
              <a:rPr lang="ru-RU" dirty="0">
                <a:solidFill>
                  <a:srgbClr val="840A19"/>
                </a:solidFill>
                <a:latin typeface="+mn-lt"/>
              </a:rPr>
              <a:t> </a:t>
            </a:r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модель</a:t>
            </a:r>
            <a:endParaRPr b="1" dirty="0">
              <a:solidFill>
                <a:srgbClr val="840A1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2" name="Shape 92"/>
              <p:cNvSpPr txBox="1">
                <a:spLocks noGrp="1"/>
              </p:cNvSpPr>
              <p:nvPr>
                <p:ph sz="half" idx="1"/>
              </p:nvPr>
            </p:nvSpPr>
            <p:spPr>
              <a:xfrm>
                <a:off x="347845" y="1015915"/>
                <a:ext cx="3138026" cy="1528258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lvl="0" rtl="0">
                  <a:lnSpc>
                    <a:spcPct val="107916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ar-AE" sz="16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</m:ctrlPr>
                            </m:eqArrPr>
                            <m:e>
                              <m:acc>
                                <m:accPr>
                                  <m:chr m:val="̇"/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accPr>
                                <m:e>
                                  <m:r>
                                    <a:rPr lang="ar-AE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=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𝑥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𝑥𝑦</m:t>
                                  </m:r>
                                </m:num>
                                <m:den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1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+ 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𝛼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den>
                              </m:f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 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𝜀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ru-RU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</m:t>
                              </m:r>
                            </m:e>
                            <m:e>
                              <m:acc>
                                <m:accPr>
                                  <m:chr m:val="̇"/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accPr>
                                <m:e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=−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𝛾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𝑦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𝑥𝑦</m:t>
                                  </m:r>
                                </m:num>
                                <m:den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1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+ 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𝛼</m:t>
                                  </m:r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den>
                              </m:f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 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𝛿</m:t>
                              </m:r>
                              <m:sSup>
                                <m:sSupPr>
                                  <m:ctrlP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ru-RU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,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ar-AE" sz="1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lvl="0" rtl="0">
                  <a:lnSpc>
                    <a:spcPct val="107916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ru-RU" sz="1600" dirty="0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где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γ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=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1,  ε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=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0.01,  α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=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0.4,  δ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&gt;</a:t>
                </a:r>
                <a:r>
                  <a:rPr lang="ru-RU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 </a:t>
                </a:r>
                <a:r>
                  <a:rPr lang="el-GR" sz="1600" dirty="0">
                    <a:solidFill>
                      <a:srgbClr val="000000"/>
                    </a:solidFill>
                    <a:latin typeface="Cambria"/>
                    <a:ea typeface="Cambria"/>
                    <a:cs typeface="Cambria"/>
                    <a:sym typeface="Cambria"/>
                  </a:rPr>
                  <a:t>0</a:t>
                </a:r>
              </a:p>
              <a:p>
                <a:pPr lvl="0" rtl="0">
                  <a:lnSpc>
                    <a:spcPct val="107916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endParaRPr sz="1200" dirty="0">
                  <a:solidFill>
                    <a:srgbClr val="000000"/>
                  </a:solidFill>
                  <a:latin typeface="Cambria"/>
                  <a:ea typeface="Cambria"/>
                  <a:cs typeface="Cambria"/>
                  <a:sym typeface="Cambria"/>
                </a:endParaRPr>
              </a:p>
            </p:txBody>
          </p:sp>
        </mc:Choice>
        <mc:Fallback xmlns="">
          <p:sp>
            <p:nvSpPr>
              <p:cNvPr id="92" name="Shape 9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47845" y="1015915"/>
                <a:ext cx="3138026" cy="1528258"/>
              </a:xfrm>
              <a:prstGeom prst="rect">
                <a:avLst/>
              </a:prstGeom>
              <a:blipFill>
                <a:blip r:embed="rId3"/>
                <a:stretch>
                  <a:fillRect l="-971" b="-3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E914F11D-AEB4-4D53-871A-F56B665D5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824" y="2571750"/>
            <a:ext cx="1318906" cy="633239"/>
          </a:xfrm>
          <a:prstGeom prst="rect">
            <a:avLst/>
          </a:prstGeom>
        </p:spPr>
      </p:pic>
      <p:pic>
        <p:nvPicPr>
          <p:cNvPr id="75" name="Рисунок 74">
            <a:extLst>
              <a:ext uri="{FF2B5EF4-FFF2-40B4-BE49-F238E27FC236}">
                <a16:creationId xmlns:a16="http://schemas.microsoft.com/office/drawing/2014/main" id="{4B8F1B7A-2EFC-4911-945F-2196F6850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250" y="2155253"/>
            <a:ext cx="1075830" cy="11761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0C13E6-5418-42F7-BB8F-831B3757F2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5135" y="749887"/>
            <a:ext cx="2418999" cy="133084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8D92E76-0D79-4451-A514-31FF4FFECF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0823" y="3700750"/>
            <a:ext cx="1794962" cy="9875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35EE51-8FF7-4142-93DE-11327C864E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9550" y="725381"/>
            <a:ext cx="818632" cy="1541224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6C1707EB-5BFD-465C-88DF-26234F2EF8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6600" y="3700749"/>
            <a:ext cx="524531" cy="987525"/>
          </a:xfrm>
          <a:prstGeom prst="rect">
            <a:avLst/>
          </a:prstGeom>
        </p:spPr>
      </p:pic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0C3DFC88-9148-4D55-963D-62F71367B473}"/>
              </a:ext>
            </a:extLst>
          </p:cNvPr>
          <p:cNvCxnSpPr>
            <a:cxnSpLocks/>
          </p:cNvCxnSpPr>
          <p:nvPr/>
        </p:nvCxnSpPr>
        <p:spPr>
          <a:xfrm>
            <a:off x="4368569" y="1526653"/>
            <a:ext cx="1210116" cy="75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B5B7DB5-C989-4DBC-84E0-53F0B254E1DF}"/>
              </a:ext>
            </a:extLst>
          </p:cNvPr>
          <p:cNvSpPr txBox="1"/>
          <p:nvPr/>
        </p:nvSpPr>
        <p:spPr>
          <a:xfrm flipH="1">
            <a:off x="6588304" y="954098"/>
            <a:ext cx="4198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ru-RU" sz="3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1C6E65-95FD-4704-B39C-462F8C9048A9}"/>
              </a:ext>
            </a:extLst>
          </p:cNvPr>
          <p:cNvSpPr txBox="1"/>
          <p:nvPr/>
        </p:nvSpPr>
        <p:spPr>
          <a:xfrm flipH="1">
            <a:off x="3730696" y="1369923"/>
            <a:ext cx="4198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endParaRPr lang="ru-RU" sz="3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92DBD-836B-449E-B51A-59D856564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552"/>
            <a:ext cx="7886700" cy="994172"/>
          </a:xfrm>
        </p:spPr>
        <p:txBody>
          <a:bodyPr/>
          <a:lstStyle/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Аттракторы: устойчивость и бифуркации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1192FD-775B-458C-A07D-5F4251278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11" y="2571750"/>
            <a:ext cx="5235796" cy="244428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8AA2398C-6192-4574-9BA9-DF22E3FF3459}"/>
                  </a:ext>
                </a:extLst>
              </p:cNvPr>
              <p:cNvSpPr txBox="1">
                <a:spLocks noGrp="1"/>
              </p:cNvSpPr>
              <p:nvPr>
                <p:ph sz="half" idx="1"/>
              </p:nvPr>
            </p:nvSpPr>
            <p:spPr>
              <a:xfrm>
                <a:off x="359709" y="939998"/>
                <a:ext cx="3886200" cy="1804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/>
                  <a:t>M</a:t>
                </a:r>
                <a:r>
                  <a:rPr lang="ru-RU" baseline="-25000" dirty="0"/>
                  <a:t>0</a:t>
                </a:r>
                <a:r>
                  <a:rPr lang="ru-RU" dirty="0"/>
                  <a:t>(0, 0) </a:t>
                </a:r>
                <a:endParaRPr lang="en-US" dirty="0"/>
              </a:p>
              <a:p>
                <a:r>
                  <a:rPr lang="en-US" dirty="0"/>
                  <a:t>M</a:t>
                </a:r>
                <a:r>
                  <a:rPr lang="ru-RU" baseline="-25000" dirty="0"/>
                  <a:t>1</a:t>
                </a:r>
                <a:r>
                  <a:rPr lang="ru-RU" dirty="0"/>
                  <a:t>(100, 0)</a:t>
                </a:r>
              </a:p>
              <a:p>
                <a:r>
                  <a:rPr lang="en-US" dirty="0"/>
                  <a:t>M</a:t>
                </a:r>
                <a:r>
                  <a:rPr lang="ru-RU" baseline="-25000" dirty="0"/>
                  <a:t>5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ru-RU" i="1">
                            <a:latin typeface="Cambria Math" panose="02040503050406030204" pitchFamily="18" charset="0"/>
                          </a:rPr>
                          <m:t>,  −</m:t>
                        </m:r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ru-RU">
                                <a:latin typeface="Cambria Math" panose="02040503050406030204" pitchFamily="18" charset="0"/>
                              </a:rPr>
                              <m:t>δ</m:t>
                            </m:r>
                          </m:den>
                        </m:f>
                      </m:e>
                    </m:d>
                  </m:oMath>
                </a14:m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baseline="-25000" dirty="0"/>
              </a:p>
            </p:txBody>
          </p:sp>
        </mc:Choice>
        <mc:Fallback xmlns="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8AA2398C-6192-4574-9BA9-DF22E3FF3459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59709" y="939998"/>
                <a:ext cx="3886200" cy="1804918"/>
              </a:xfrm>
              <a:prstGeom prst="rect">
                <a:avLst/>
              </a:prstGeom>
              <a:blipFill>
                <a:blip r:embed="rId3"/>
                <a:stretch>
                  <a:fillRect l="-15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Объект 7">
                <a:extLst>
                  <a:ext uri="{FF2B5EF4-FFF2-40B4-BE49-F238E27FC236}">
                    <a16:creationId xmlns:a16="http://schemas.microsoft.com/office/drawing/2014/main" id="{19625E49-C33B-4B52-BBF5-D4BAEC6CF6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4828" y="1027168"/>
                <a:ext cx="5509463" cy="1811843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rtlCol="0">
                <a:sp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M</a:t>
                </a:r>
                <a:r>
                  <a:rPr lang="ru-RU" baseline="-25000" dirty="0"/>
                  <a:t>2</a:t>
                </a:r>
                <a:r>
                  <a:rPr lang="ru-RU" dirty="0"/>
                  <a:t>, </a:t>
                </a:r>
                <a:r>
                  <a:rPr lang="en-US" dirty="0"/>
                  <a:t>M</a:t>
                </a:r>
                <a:r>
                  <a:rPr lang="ru-RU" baseline="-25000" dirty="0"/>
                  <a:t>3</a:t>
                </a:r>
                <a:r>
                  <a:rPr lang="ru-RU" dirty="0"/>
                  <a:t> и </a:t>
                </a:r>
                <a:r>
                  <a:rPr lang="en-US" dirty="0"/>
                  <a:t>M</a:t>
                </a:r>
                <a:r>
                  <a:rPr lang="ru-RU" baseline="-25000" dirty="0"/>
                  <a:t>4</a:t>
                </a:r>
                <a:r>
                  <a:rPr lang="ru-RU" dirty="0"/>
                  <a:t> из формул: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𝛿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𝜀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+ </m:t>
                      </m:r>
                      <m:sSup>
                        <m:sSup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</m:t>
                          </m:r>
                          <m:sSup>
                            <m:sSup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𝛿𝛼𝜀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𝛿𝛼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𝛿𝜀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−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</m:t>
                          </m:r>
                        </m:den>
                      </m:f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𝑥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ru-RU" i="1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𝛿</m:t>
                          </m:r>
                        </m:den>
                      </m:f>
                      <m:r>
                        <a:rPr lang="ru-RU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dirty="0"/>
              </a:p>
              <a:p>
                <a:endParaRPr lang="ru-RU" baseline="-25000" dirty="0"/>
              </a:p>
            </p:txBody>
          </p:sp>
        </mc:Choice>
        <mc:Fallback>
          <p:sp>
            <p:nvSpPr>
              <p:cNvPr id="9" name="Объект 7">
                <a:extLst>
                  <a:ext uri="{FF2B5EF4-FFF2-40B4-BE49-F238E27FC236}">
                    <a16:creationId xmlns:a16="http://schemas.microsoft.com/office/drawing/2014/main" id="{19625E49-C33B-4B52-BBF5-D4BAEC6CF6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4828" y="1027168"/>
                <a:ext cx="5509463" cy="1811843"/>
              </a:xfrm>
              <a:prstGeom prst="rect">
                <a:avLst/>
              </a:prstGeom>
              <a:blipFill>
                <a:blip r:embed="rId4"/>
                <a:stretch>
                  <a:fillRect l="-1106" t="-36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0848577-AA0D-4C96-BE24-568965511308}"/>
              </a:ext>
            </a:extLst>
          </p:cNvPr>
          <p:cNvSpPr txBox="1"/>
          <p:nvPr/>
        </p:nvSpPr>
        <p:spPr>
          <a:xfrm>
            <a:off x="6806283" y="1292217"/>
            <a:ext cx="38664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100" dirty="0">
                <a:latin typeface="Cambria Math" panose="02040503050406030204" pitchFamily="18" charset="0"/>
                <a:ea typeface="Cambria Math" panose="02040503050406030204" pitchFamily="18" charset="0"/>
              </a:rPr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70A3A5-4D89-432C-8CFB-85C8549D5749}"/>
              </a:ext>
            </a:extLst>
          </p:cNvPr>
          <p:cNvSpPr txBox="1"/>
          <p:nvPr/>
        </p:nvSpPr>
        <p:spPr>
          <a:xfrm>
            <a:off x="6060557" y="2798204"/>
            <a:ext cx="2806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устойчивое равновесие,</a:t>
            </a:r>
          </a:p>
          <a:p>
            <a:r>
              <a:rPr lang="ru-RU" dirty="0"/>
              <a:t>неустойчивое равновесие,</a:t>
            </a:r>
          </a:p>
          <a:p>
            <a:r>
              <a:rPr lang="ru-RU" dirty="0"/>
              <a:t>предельный цикл</a:t>
            </a:r>
          </a:p>
          <a:p>
            <a:pPr marL="285750" indent="-285750">
              <a:buFontTx/>
              <a:buChar char="-"/>
            </a:pPr>
            <a:endParaRPr lang="ru-RU" dirty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3" name="Знак ''минус'' 12">
            <a:extLst>
              <a:ext uri="{FF2B5EF4-FFF2-40B4-BE49-F238E27FC236}">
                <a16:creationId xmlns:a16="http://schemas.microsoft.com/office/drawing/2014/main" id="{70497CB0-9A59-482F-B777-30F00BE09361}"/>
              </a:ext>
            </a:extLst>
          </p:cNvPr>
          <p:cNvSpPr/>
          <p:nvPr/>
        </p:nvSpPr>
        <p:spPr>
          <a:xfrm>
            <a:off x="5761001" y="2935625"/>
            <a:ext cx="299556" cy="10579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нак ''минус'' 13">
            <a:extLst>
              <a:ext uri="{FF2B5EF4-FFF2-40B4-BE49-F238E27FC236}">
                <a16:creationId xmlns:a16="http://schemas.microsoft.com/office/drawing/2014/main" id="{36F6242C-2680-467B-BAE1-9834D021C7C4}"/>
              </a:ext>
            </a:extLst>
          </p:cNvPr>
          <p:cNvSpPr/>
          <p:nvPr/>
        </p:nvSpPr>
        <p:spPr>
          <a:xfrm>
            <a:off x="5758223" y="3208715"/>
            <a:ext cx="299556" cy="10579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Знак ''минус'' 14">
            <a:extLst>
              <a:ext uri="{FF2B5EF4-FFF2-40B4-BE49-F238E27FC236}">
                <a16:creationId xmlns:a16="http://schemas.microsoft.com/office/drawing/2014/main" id="{68CA2D91-C34D-4D6A-92FB-0B9DC641E956}"/>
              </a:ext>
            </a:extLst>
          </p:cNvPr>
          <p:cNvSpPr/>
          <p:nvPr/>
        </p:nvSpPr>
        <p:spPr>
          <a:xfrm>
            <a:off x="5764539" y="3502698"/>
            <a:ext cx="299556" cy="105792"/>
          </a:xfrm>
          <a:prstGeom prst="mathMin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182E58-61FA-442A-B41D-98AF9539A6DF}"/>
              </a:ext>
            </a:extLst>
          </p:cNvPr>
          <p:cNvSpPr txBox="1"/>
          <p:nvPr/>
        </p:nvSpPr>
        <p:spPr>
          <a:xfrm>
            <a:off x="3782499" y="2798204"/>
            <a:ext cx="33374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1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0E2EC1-C1E4-4CFF-AAC8-916DACAD31E3}"/>
              </a:ext>
            </a:extLst>
          </p:cNvPr>
          <p:cNvSpPr txBox="1"/>
          <p:nvPr/>
        </p:nvSpPr>
        <p:spPr>
          <a:xfrm>
            <a:off x="4083758" y="2791110"/>
            <a:ext cx="33374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1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2374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FE5777-0C1F-4548-8C0A-390D299A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966" y="75021"/>
            <a:ext cx="3333200" cy="6078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Фазовые портреты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760DCC-567E-4215-8A17-D843DB311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C698DA-0057-41F2-8D64-BBD5BA80B730}"/>
              </a:ext>
            </a:extLst>
          </p:cNvPr>
          <p:cNvSpPr txBox="1"/>
          <p:nvPr/>
        </p:nvSpPr>
        <p:spPr>
          <a:xfrm>
            <a:off x="1183738" y="2567101"/>
            <a:ext cx="90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56023C-771E-4E9D-BA20-521D9DA17986}"/>
              </a:ext>
            </a:extLst>
          </p:cNvPr>
          <p:cNvSpPr txBox="1"/>
          <p:nvPr/>
        </p:nvSpPr>
        <p:spPr>
          <a:xfrm>
            <a:off x="3987932" y="2559050"/>
            <a:ext cx="141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0.130881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69A0C1-618B-4BC3-A6C6-C50584B8762F}"/>
              </a:ext>
            </a:extLst>
          </p:cNvPr>
          <p:cNvSpPr txBox="1"/>
          <p:nvPr/>
        </p:nvSpPr>
        <p:spPr>
          <a:xfrm>
            <a:off x="6983905" y="2555073"/>
            <a:ext cx="99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0.15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0FC55F-02D7-43B3-A409-C8C10E141594}"/>
              </a:ext>
            </a:extLst>
          </p:cNvPr>
          <p:cNvSpPr txBox="1"/>
          <p:nvPr/>
        </p:nvSpPr>
        <p:spPr>
          <a:xfrm>
            <a:off x="950701" y="4741135"/>
            <a:ext cx="141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0.196565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0B0A65-3D79-4B3A-A629-6D27AB365859}"/>
              </a:ext>
            </a:extLst>
          </p:cNvPr>
          <p:cNvSpPr txBox="1"/>
          <p:nvPr/>
        </p:nvSpPr>
        <p:spPr>
          <a:xfrm>
            <a:off x="4154663" y="4741135"/>
            <a:ext cx="858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AD6E49-D590-405C-9E6C-CD4343FF430A}"/>
              </a:ext>
            </a:extLst>
          </p:cNvPr>
          <p:cNvSpPr txBox="1"/>
          <p:nvPr/>
        </p:nvSpPr>
        <p:spPr>
          <a:xfrm>
            <a:off x="7026937" y="4741135"/>
            <a:ext cx="99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</a:t>
            </a:r>
            <a:r>
              <a:rPr lang="ru-RU" dirty="0"/>
              <a:t> = 0.23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046AB1F-7B15-43C2-962D-90617245A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77" y="934659"/>
            <a:ext cx="2859260" cy="1509486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4C91A1E-1793-459E-9852-897BEB51A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737" y="934659"/>
            <a:ext cx="3011575" cy="150948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5607595F-2AA6-44D0-B4BE-53804E5FE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231" y="934659"/>
            <a:ext cx="2873389" cy="1509486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0282712A-BAC4-49FC-9E97-907F59D94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77" y="3084665"/>
            <a:ext cx="2859260" cy="153551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0A836B2B-CFB9-428F-BC35-4BBB0ADBBC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737" y="3084665"/>
            <a:ext cx="2954541" cy="1529842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D426D7F9-9D72-43E2-97F1-D248AA2C3D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55210" y="3084665"/>
            <a:ext cx="2904410" cy="152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686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65B2CCD-F2A5-4393-849E-97D5BFAFF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0" r="10706"/>
          <a:stretch/>
        </p:blipFill>
        <p:spPr>
          <a:xfrm>
            <a:off x="3689497" y="728129"/>
            <a:ext cx="5312235" cy="19141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5ADC69F-8969-4D8B-9FCF-15A2C3E4AF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5" r="2589"/>
          <a:stretch/>
        </p:blipFill>
        <p:spPr>
          <a:xfrm>
            <a:off x="3689498" y="2782099"/>
            <a:ext cx="5312234" cy="2155411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3D93029-9E63-4932-B289-1E9FF4DCD012}"/>
              </a:ext>
            </a:extLst>
          </p:cNvPr>
          <p:cNvSpPr txBox="1">
            <a:spLocks/>
          </p:cNvSpPr>
          <p:nvPr/>
        </p:nvSpPr>
        <p:spPr>
          <a:xfrm>
            <a:off x="142259" y="111229"/>
            <a:ext cx="8751715" cy="6078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 fontScale="97500" lnSpcReduction="1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Стохастическая модель, чувствительность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hape 92">
                <a:extLst>
                  <a:ext uri="{FF2B5EF4-FFF2-40B4-BE49-F238E27FC236}">
                    <a16:creationId xmlns:a16="http://schemas.microsoft.com/office/drawing/2014/main" id="{29E7BE21-3B1E-43FE-8E8F-42A19F6486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2259" y="1081285"/>
                <a:ext cx="3325270" cy="1038847"/>
              </a:xfrm>
              <a:prstGeom prst="rect">
                <a:avLst/>
              </a:prstGeom>
            </p:spPr>
            <p:txBody>
              <a:bodyPr vert="horz" lIns="91425" tIns="91425" rIns="91425" bIns="91425" rtlCol="0" anchor="t" anchorCtr="0">
                <a:noAutofit/>
              </a:bodyPr>
              <a:lstStyle>
                <a:lvl1pPr marL="257175" lvl="0" indent="-257175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35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557213" lvl="1" indent="-214313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857250" lvl="2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05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200150" lvl="3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543050" lvl="4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885950" lvl="5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228850" lvl="6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571750" lvl="7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914650" lvl="8" indent="-171450" algn="l" defTabSz="3429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7916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ar-AE" sz="16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</m:ctrlPr>
                            </m:eqArrPr>
                            <m:e>
                              <m:acc>
                                <m:accPr>
                                  <m:chr m:val="̇"/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accPr>
                                <m:e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=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𝑥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</m:t>
                              </m:r>
                              <m:f>
                                <m:fPr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fPr>
                                <m:num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𝑥𝑦</m:t>
                                  </m:r>
                                </m:num>
                                <m:den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1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+ 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𝛼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den>
                              </m:f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 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𝜀</m:t>
                              </m:r>
                              <m:sSup>
                                <m:sSupPr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pPr>
                                <m:e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+</m:t>
                              </m:r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𝜎</m:t>
                              </m:r>
                              <m:sSub>
                                <m:sSubPr>
                                  <m:ctrlP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en-US" sz="1600" b="0" i="1" smtClean="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/>
                                          <a:sym typeface="Times New Roman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/>
                                          <a:sym typeface="Times New Roman"/>
                                        </a:rPr>
                                        <m:t>𝑤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acc>
                                <m:accPr>
                                  <m:chr m:val="̇"/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accPr>
                                <m:e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=−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𝛾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𝑦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fPr>
                                <m:num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𝑥𝑦</m:t>
                                  </m:r>
                                </m:num>
                                <m:den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1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+ 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𝛼</m:t>
                                  </m:r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𝑥</m:t>
                                  </m:r>
                                </m:den>
                              </m:f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 − </m:t>
                              </m:r>
                              <m:r>
                                <a:rPr lang="ar-AE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𝛿</m:t>
                              </m:r>
                              <m:sSup>
                                <m:sSupPr>
                                  <m:ctrlP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pPr>
                                <m:e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ar-AE" sz="16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6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+</m:t>
                              </m:r>
                              <m:r>
                                <a:rPr lang="en-US" sz="16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𝜎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en-US" sz="16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/>
                                          <a:sym typeface="Times New Roman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/>
                                          <a:sym typeface="Times New Roman"/>
                                        </a:rPr>
                                        <m:t>𝑤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/>
                                      <a:sym typeface="Times New Roman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ar-AE" sz="1600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mc:Choice>
        <mc:Fallback xmlns="">
          <p:sp>
            <p:nvSpPr>
              <p:cNvPr id="7" name="Shape 92">
                <a:extLst>
                  <a:ext uri="{FF2B5EF4-FFF2-40B4-BE49-F238E27FC236}">
                    <a16:creationId xmlns:a16="http://schemas.microsoft.com/office/drawing/2014/main" id="{29E7BE21-3B1E-43FE-8E8F-42A19F6486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259" y="1081285"/>
                <a:ext cx="3325270" cy="1038847"/>
              </a:xfrm>
              <a:prstGeom prst="rect">
                <a:avLst/>
              </a:prstGeom>
              <a:blipFill>
                <a:blip r:embed="rId4"/>
                <a:stretch>
                  <a:fillRect b="-760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569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3382F2-E6A3-4181-804F-B1D13B93D9AB}"/>
              </a:ext>
            </a:extLst>
          </p:cNvPr>
          <p:cNvSpPr txBox="1"/>
          <p:nvPr/>
        </p:nvSpPr>
        <p:spPr>
          <a:xfrm>
            <a:off x="1233929" y="666190"/>
            <a:ext cx="1230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σ</a:t>
            </a:r>
            <a:r>
              <a:rPr lang="ru-RU" sz="2400" dirty="0"/>
              <a:t> = 0.01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3EDFE-D554-4510-A280-667C6F9C3C45}"/>
              </a:ext>
            </a:extLst>
          </p:cNvPr>
          <p:cNvSpPr txBox="1"/>
          <p:nvPr/>
        </p:nvSpPr>
        <p:spPr>
          <a:xfrm>
            <a:off x="4152072" y="666190"/>
            <a:ext cx="1230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σ</a:t>
            </a:r>
            <a:r>
              <a:rPr lang="ru-RU" sz="2400" dirty="0"/>
              <a:t> = 0.05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4074F73-2D4E-4E68-81F1-10C872CCE262}"/>
              </a:ext>
            </a:extLst>
          </p:cNvPr>
          <p:cNvSpPr txBox="1">
            <a:spLocks/>
          </p:cNvSpPr>
          <p:nvPr/>
        </p:nvSpPr>
        <p:spPr>
          <a:xfrm>
            <a:off x="149265" y="119380"/>
            <a:ext cx="8090968" cy="6078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buNone/>
              <a:defRPr sz="27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Переход «равновесие-равновесие» 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l-GR" sz="24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/>
                <a:cs typeface="Cambria"/>
                <a:sym typeface="Cambria"/>
              </a:rPr>
              <a:t>δ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/>
                <a:cs typeface="Cambria"/>
                <a:sym typeface="Cambria"/>
              </a:rPr>
              <a:t> = 0.235</a:t>
            </a:r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90875E-2D2F-4466-8228-3701AF2A7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51" y="1273990"/>
            <a:ext cx="5836973" cy="16044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B16DD46-6B9B-4B4A-931E-94AEDB2AE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51" y="2878410"/>
            <a:ext cx="5836973" cy="1604420"/>
          </a:xfrm>
          <a:prstGeom prst="rect">
            <a:avLst/>
          </a:prstGeom>
        </p:spPr>
      </p:pic>
      <p:sp>
        <p:nvSpPr>
          <p:cNvPr id="11" name="Знак ''минус'' 10">
            <a:extLst>
              <a:ext uri="{FF2B5EF4-FFF2-40B4-BE49-F238E27FC236}">
                <a16:creationId xmlns:a16="http://schemas.microsoft.com/office/drawing/2014/main" id="{EE39C463-26F1-4B28-BC30-B1C6DF6772A3}"/>
              </a:ext>
            </a:extLst>
          </p:cNvPr>
          <p:cNvSpPr/>
          <p:nvPr/>
        </p:nvSpPr>
        <p:spPr>
          <a:xfrm>
            <a:off x="6340902" y="2255788"/>
            <a:ext cx="299556" cy="93822"/>
          </a:xfrm>
          <a:prstGeom prst="mathMin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2946C3-5BEE-4541-842B-C12A03BDEF91}"/>
              </a:ext>
            </a:extLst>
          </p:cNvPr>
          <p:cNvSpPr txBox="1"/>
          <p:nvPr/>
        </p:nvSpPr>
        <p:spPr>
          <a:xfrm>
            <a:off x="6640458" y="2110085"/>
            <a:ext cx="2542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случайные траектории,</a:t>
            </a:r>
          </a:p>
          <a:p>
            <a:r>
              <a:rPr lang="ru-RU" dirty="0"/>
              <a:t>эллипс рассеивания,</a:t>
            </a:r>
          </a:p>
          <a:p>
            <a:r>
              <a:rPr lang="ru-RU" dirty="0" err="1"/>
              <a:t>сепаратриса</a:t>
            </a:r>
            <a:endParaRPr lang="ru-RU" dirty="0"/>
          </a:p>
        </p:txBody>
      </p:sp>
      <p:sp>
        <p:nvSpPr>
          <p:cNvPr id="13" name="Знак ''минус'' 12">
            <a:extLst>
              <a:ext uri="{FF2B5EF4-FFF2-40B4-BE49-F238E27FC236}">
                <a16:creationId xmlns:a16="http://schemas.microsoft.com/office/drawing/2014/main" id="{38B85041-1C36-4EB3-9774-17DFA9F3D603}"/>
              </a:ext>
            </a:extLst>
          </p:cNvPr>
          <p:cNvSpPr/>
          <p:nvPr/>
        </p:nvSpPr>
        <p:spPr>
          <a:xfrm>
            <a:off x="6340902" y="2540146"/>
            <a:ext cx="299556" cy="9382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нак ''минус'' 13">
            <a:extLst>
              <a:ext uri="{FF2B5EF4-FFF2-40B4-BE49-F238E27FC236}">
                <a16:creationId xmlns:a16="http://schemas.microsoft.com/office/drawing/2014/main" id="{ABF74A5F-35E9-4966-A212-5A1052B72A55}"/>
              </a:ext>
            </a:extLst>
          </p:cNvPr>
          <p:cNvSpPr/>
          <p:nvPr/>
        </p:nvSpPr>
        <p:spPr>
          <a:xfrm>
            <a:off x="6340902" y="2824504"/>
            <a:ext cx="299556" cy="9382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70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45042-BFD2-421C-8504-29D7063FF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6618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Переход «цикл-равновесие»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l-G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/>
                <a:cs typeface="Cambria"/>
                <a:sym typeface="Cambria"/>
              </a:rPr>
              <a:t>δ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/>
                <a:ea typeface="Cambria"/>
                <a:cs typeface="Cambria"/>
                <a:sym typeface="Cambria"/>
              </a:rPr>
              <a:t> = 0.21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BCFC8-EFF7-4360-BF80-CF66C61FE1C8}"/>
              </a:ext>
            </a:extLst>
          </p:cNvPr>
          <p:cNvSpPr txBox="1"/>
          <p:nvPr/>
        </p:nvSpPr>
        <p:spPr>
          <a:xfrm>
            <a:off x="1211584" y="732755"/>
            <a:ext cx="1212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σ</a:t>
            </a:r>
            <a:r>
              <a:rPr lang="ru-RU" sz="2400" dirty="0"/>
              <a:t> = 0.01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627A87-7C45-43AD-8B61-4BA82F9886EC}"/>
              </a:ext>
            </a:extLst>
          </p:cNvPr>
          <p:cNvSpPr txBox="1"/>
          <p:nvPr/>
        </p:nvSpPr>
        <p:spPr>
          <a:xfrm>
            <a:off x="4304492" y="732755"/>
            <a:ext cx="1323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σ</a:t>
            </a:r>
            <a:r>
              <a:rPr lang="ru-RU" sz="2400" dirty="0"/>
              <a:t> = 0.05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AC45FDE-7212-41AF-9243-BA05630FF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68" y="1217477"/>
            <a:ext cx="5836973" cy="178521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63CDF7E-6F92-49A2-ABF7-86B1EAA53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68" y="3002692"/>
            <a:ext cx="5836973" cy="1715349"/>
          </a:xfrm>
          <a:prstGeom prst="rect">
            <a:avLst/>
          </a:prstGeom>
        </p:spPr>
      </p:pic>
      <p:sp>
        <p:nvSpPr>
          <p:cNvPr id="13" name="Знак ''минус'' 12">
            <a:extLst>
              <a:ext uri="{FF2B5EF4-FFF2-40B4-BE49-F238E27FC236}">
                <a16:creationId xmlns:a16="http://schemas.microsoft.com/office/drawing/2014/main" id="{F6F77454-1BDD-4D60-881F-5249B037E448}"/>
              </a:ext>
            </a:extLst>
          </p:cNvPr>
          <p:cNvSpPr/>
          <p:nvPr/>
        </p:nvSpPr>
        <p:spPr>
          <a:xfrm>
            <a:off x="6340902" y="2255788"/>
            <a:ext cx="299556" cy="93822"/>
          </a:xfrm>
          <a:prstGeom prst="mathMin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C8F67E-01D9-486C-AC02-5418B6F15028}"/>
              </a:ext>
            </a:extLst>
          </p:cNvPr>
          <p:cNvSpPr txBox="1"/>
          <p:nvPr/>
        </p:nvSpPr>
        <p:spPr>
          <a:xfrm>
            <a:off x="6640458" y="2110085"/>
            <a:ext cx="25423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случайные траектории,</a:t>
            </a:r>
          </a:p>
          <a:p>
            <a:r>
              <a:rPr lang="ru-RU" dirty="0"/>
              <a:t>предельный цикл,</a:t>
            </a:r>
          </a:p>
          <a:p>
            <a:r>
              <a:rPr lang="ru-RU" dirty="0" err="1"/>
              <a:t>сепаратриса</a:t>
            </a:r>
            <a:r>
              <a:rPr lang="ru-RU" dirty="0"/>
              <a:t>,</a:t>
            </a:r>
          </a:p>
          <a:p>
            <a:r>
              <a:rPr lang="ru-RU" dirty="0"/>
              <a:t>внешняя полоса рассеивания</a:t>
            </a:r>
          </a:p>
        </p:txBody>
      </p:sp>
      <p:sp>
        <p:nvSpPr>
          <p:cNvPr id="15" name="Знак ''минус'' 14">
            <a:extLst>
              <a:ext uri="{FF2B5EF4-FFF2-40B4-BE49-F238E27FC236}">
                <a16:creationId xmlns:a16="http://schemas.microsoft.com/office/drawing/2014/main" id="{4E1DA9EA-21B0-4057-8343-7A1209C0AE9B}"/>
              </a:ext>
            </a:extLst>
          </p:cNvPr>
          <p:cNvSpPr/>
          <p:nvPr/>
        </p:nvSpPr>
        <p:spPr>
          <a:xfrm>
            <a:off x="6340902" y="2540146"/>
            <a:ext cx="299556" cy="9382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Знак ''минус'' 15">
            <a:extLst>
              <a:ext uri="{FF2B5EF4-FFF2-40B4-BE49-F238E27FC236}">
                <a16:creationId xmlns:a16="http://schemas.microsoft.com/office/drawing/2014/main" id="{D47FEDAE-6E1A-462A-88A8-F8D1C18FB779}"/>
              </a:ext>
            </a:extLst>
          </p:cNvPr>
          <p:cNvSpPr/>
          <p:nvPr/>
        </p:nvSpPr>
        <p:spPr>
          <a:xfrm>
            <a:off x="6340902" y="2824504"/>
            <a:ext cx="299556" cy="9382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Знак ''минус'' 16">
            <a:extLst>
              <a:ext uri="{FF2B5EF4-FFF2-40B4-BE49-F238E27FC236}">
                <a16:creationId xmlns:a16="http://schemas.microsoft.com/office/drawing/2014/main" id="{16D0F8DC-E229-4DE4-84B9-D282F0814C76}"/>
              </a:ext>
            </a:extLst>
          </p:cNvPr>
          <p:cNvSpPr/>
          <p:nvPr/>
        </p:nvSpPr>
        <p:spPr>
          <a:xfrm>
            <a:off x="6340902" y="3065830"/>
            <a:ext cx="299556" cy="93822"/>
          </a:xfrm>
          <a:prstGeom prst="mathMinus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449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31FA6B-D4E1-4F48-BE64-650FFC0F8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2" r="6824"/>
          <a:stretch/>
        </p:blipFill>
        <p:spPr>
          <a:xfrm>
            <a:off x="3205031" y="3340603"/>
            <a:ext cx="2908690" cy="14863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1C94F0-4BD4-472C-A290-A9B8A9ACD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9" y="195338"/>
            <a:ext cx="8157018" cy="607800"/>
          </a:xfrm>
        </p:spPr>
        <p:txBody>
          <a:bodyPr>
            <a:noAutofit/>
          </a:bodyPr>
          <a:lstStyle/>
          <a:p>
            <a:r>
              <a:rPr lang="ru-RU" sz="2400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Генерация </a:t>
            </a:r>
            <a:r>
              <a:rPr lang="ru-RU" sz="2400" b="1" dirty="0" err="1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большеамплитудных</a:t>
            </a:r>
            <a:r>
              <a:rPr lang="ru-RU" sz="2400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колебаний</a:t>
            </a:r>
            <a:br>
              <a:rPr lang="ru-RU" sz="2400" b="1" dirty="0">
                <a:solidFill>
                  <a:srgbClr val="840A19"/>
                </a:solidFill>
                <a:latin typeface="+mn-lt"/>
              </a:rPr>
            </a:br>
            <a:r>
              <a:rPr lang="ru-RU" sz="2400" b="1" dirty="0">
                <a:solidFill>
                  <a:srgbClr val="840A19"/>
                </a:solidFill>
                <a:latin typeface="+mn-lt"/>
              </a:rPr>
              <a:t> </a:t>
            </a:r>
            <a:r>
              <a:rPr lang="ru-RU" sz="2400" dirty="0">
                <a:latin typeface="+mn-lt"/>
              </a:rPr>
              <a:t>(δ = 0.1309, </a:t>
            </a:r>
            <a:r>
              <a:rPr lang="el-GR" sz="2400" dirty="0">
                <a:latin typeface="+mn-lt"/>
              </a:rPr>
              <a:t>σ</a:t>
            </a:r>
            <a:r>
              <a:rPr lang="ru-RU" sz="2400" dirty="0">
                <a:latin typeface="+mn-lt"/>
              </a:rPr>
              <a:t> = 0.01 и </a:t>
            </a:r>
            <a:r>
              <a:rPr lang="el-GR" sz="2400" dirty="0">
                <a:latin typeface="+mn-lt"/>
              </a:rPr>
              <a:t>σ</a:t>
            </a:r>
            <a:r>
              <a:rPr lang="ru-RU" sz="2400" dirty="0">
                <a:latin typeface="+mn-lt"/>
              </a:rPr>
              <a:t> = 0.05 )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0A0E1A-C0A3-4624-9639-44AA5D58D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5" r="2785"/>
          <a:stretch/>
        </p:blipFill>
        <p:spPr>
          <a:xfrm>
            <a:off x="303173" y="1149512"/>
            <a:ext cx="5810548" cy="208040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69BAB21-56C0-4456-B243-76F5519CB5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19" r="6819"/>
          <a:stretch/>
        </p:blipFill>
        <p:spPr>
          <a:xfrm>
            <a:off x="303173" y="3525269"/>
            <a:ext cx="2423738" cy="1265421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337279" y="3691183"/>
            <a:ext cx="533400" cy="1079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335872" y="4041416"/>
            <a:ext cx="533400" cy="1079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cxnSpLocks/>
          </p:cNvCxnSpPr>
          <p:nvPr/>
        </p:nvCxnSpPr>
        <p:spPr>
          <a:xfrm flipH="1">
            <a:off x="2640368" y="3766424"/>
            <a:ext cx="695504" cy="1091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cxnSpLocks/>
          </p:cNvCxnSpPr>
          <p:nvPr/>
        </p:nvCxnSpPr>
        <p:spPr>
          <a:xfrm flipH="1">
            <a:off x="2646218" y="4128098"/>
            <a:ext cx="689654" cy="222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Знак ''минус'' 13">
            <a:extLst>
              <a:ext uri="{FF2B5EF4-FFF2-40B4-BE49-F238E27FC236}">
                <a16:creationId xmlns:a16="http://schemas.microsoft.com/office/drawing/2014/main" id="{B6E0FD75-E2D3-493C-BEF7-FD0CB8021560}"/>
              </a:ext>
            </a:extLst>
          </p:cNvPr>
          <p:cNvSpPr/>
          <p:nvPr/>
        </p:nvSpPr>
        <p:spPr>
          <a:xfrm>
            <a:off x="6302062" y="1787290"/>
            <a:ext cx="299556" cy="93822"/>
          </a:xfrm>
          <a:prstGeom prst="mathMin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A05537-8BE8-4072-886E-35D9797137C1}"/>
              </a:ext>
            </a:extLst>
          </p:cNvPr>
          <p:cNvSpPr txBox="1"/>
          <p:nvPr/>
        </p:nvSpPr>
        <p:spPr>
          <a:xfrm>
            <a:off x="6601618" y="1372536"/>
            <a:ext cx="2542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σ</a:t>
            </a:r>
            <a:r>
              <a:rPr lang="ru-RU" dirty="0"/>
              <a:t> = 0.01:</a:t>
            </a:r>
          </a:p>
          <a:p>
            <a:r>
              <a:rPr lang="ru-RU" dirty="0"/>
              <a:t>случайные траектории,</a:t>
            </a:r>
          </a:p>
          <a:p>
            <a:r>
              <a:rPr lang="ru-RU" dirty="0"/>
              <a:t>эллипс рассеивания,</a:t>
            </a:r>
          </a:p>
        </p:txBody>
      </p:sp>
      <p:sp>
        <p:nvSpPr>
          <p:cNvPr id="21" name="Знак ''минус'' 20">
            <a:extLst>
              <a:ext uri="{FF2B5EF4-FFF2-40B4-BE49-F238E27FC236}">
                <a16:creationId xmlns:a16="http://schemas.microsoft.com/office/drawing/2014/main" id="{21BAD633-249A-4A42-B72F-B9B249F71B33}"/>
              </a:ext>
            </a:extLst>
          </p:cNvPr>
          <p:cNvSpPr/>
          <p:nvPr/>
        </p:nvSpPr>
        <p:spPr>
          <a:xfrm>
            <a:off x="6302062" y="2074637"/>
            <a:ext cx="299556" cy="93822"/>
          </a:xfrm>
          <a:prstGeom prst="mathMinus">
            <a:avLst/>
          </a:prstGeom>
          <a:solidFill>
            <a:srgbClr val="00FD00"/>
          </a:solidFill>
          <a:ln>
            <a:solidFill>
              <a:srgbClr val="00F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DAC9B2-F55F-4D79-A712-4574C962E7D3}"/>
              </a:ext>
            </a:extLst>
          </p:cNvPr>
          <p:cNvSpPr txBox="1"/>
          <p:nvPr/>
        </p:nvSpPr>
        <p:spPr>
          <a:xfrm>
            <a:off x="6601618" y="2295866"/>
            <a:ext cx="2542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σ</a:t>
            </a:r>
            <a:r>
              <a:rPr lang="ru-RU" dirty="0"/>
              <a:t> = 0.05:</a:t>
            </a:r>
          </a:p>
          <a:p>
            <a:r>
              <a:rPr lang="ru-RU" dirty="0"/>
              <a:t>случайные траектории,</a:t>
            </a:r>
          </a:p>
          <a:p>
            <a:r>
              <a:rPr lang="ru-RU" dirty="0"/>
              <a:t>эллипс рассеивания,</a:t>
            </a:r>
          </a:p>
        </p:txBody>
      </p:sp>
      <p:sp>
        <p:nvSpPr>
          <p:cNvPr id="23" name="Знак ''минус'' 22">
            <a:extLst>
              <a:ext uri="{FF2B5EF4-FFF2-40B4-BE49-F238E27FC236}">
                <a16:creationId xmlns:a16="http://schemas.microsoft.com/office/drawing/2014/main" id="{84056BD0-C2BD-4A93-929E-68A90EF281B0}"/>
              </a:ext>
            </a:extLst>
          </p:cNvPr>
          <p:cNvSpPr/>
          <p:nvPr/>
        </p:nvSpPr>
        <p:spPr>
          <a:xfrm>
            <a:off x="6302062" y="2707620"/>
            <a:ext cx="299556" cy="93822"/>
          </a:xfrm>
          <a:prstGeom prst="mathMin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Знак ''минус'' 23">
            <a:extLst>
              <a:ext uri="{FF2B5EF4-FFF2-40B4-BE49-F238E27FC236}">
                <a16:creationId xmlns:a16="http://schemas.microsoft.com/office/drawing/2014/main" id="{7CA07310-DBD1-456B-AC21-06F5E3E3448F}"/>
              </a:ext>
            </a:extLst>
          </p:cNvPr>
          <p:cNvSpPr/>
          <p:nvPr/>
        </p:nvSpPr>
        <p:spPr>
          <a:xfrm>
            <a:off x="6302062" y="2997967"/>
            <a:ext cx="299556" cy="9382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FE6F31-D262-41D4-9CAA-1711A8D9B84C}"/>
              </a:ext>
            </a:extLst>
          </p:cNvPr>
          <p:cNvSpPr txBox="1"/>
          <p:nvPr/>
        </p:nvSpPr>
        <p:spPr>
          <a:xfrm>
            <a:off x="6601618" y="3340603"/>
            <a:ext cx="1405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сепаратриса</a:t>
            </a:r>
            <a:endParaRPr lang="ru-RU" dirty="0"/>
          </a:p>
        </p:txBody>
      </p:sp>
      <p:sp>
        <p:nvSpPr>
          <p:cNvPr id="26" name="Знак ''минус'' 25">
            <a:extLst>
              <a:ext uri="{FF2B5EF4-FFF2-40B4-BE49-F238E27FC236}">
                <a16:creationId xmlns:a16="http://schemas.microsoft.com/office/drawing/2014/main" id="{0D7F47AB-030F-47B6-9B4E-EBFFBA74FA6D}"/>
              </a:ext>
            </a:extLst>
          </p:cNvPr>
          <p:cNvSpPr/>
          <p:nvPr/>
        </p:nvSpPr>
        <p:spPr>
          <a:xfrm>
            <a:off x="6302062" y="3489044"/>
            <a:ext cx="299556" cy="93822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2028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2C8678-B7B7-41DD-8DB2-B1EFC51E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267" y="2467998"/>
            <a:ext cx="3447500" cy="6078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Вымирание в (0,0)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E8BC0-BF8B-46CF-89BF-F5E53D0BDADA}"/>
              </a:ext>
            </a:extLst>
          </p:cNvPr>
          <p:cNvSpPr txBox="1"/>
          <p:nvPr/>
        </p:nvSpPr>
        <p:spPr>
          <a:xfrm>
            <a:off x="707789" y="2844701"/>
            <a:ext cx="2412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δ = 0.12 </a:t>
            </a:r>
            <a:r>
              <a:rPr lang="el-GR" sz="2400" dirty="0"/>
              <a:t>σ</a:t>
            </a:r>
            <a:r>
              <a:rPr lang="ru-RU" sz="2400" dirty="0"/>
              <a:t> = 0.05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AD6AA2F-20D0-487F-82FF-99BD37B61711}"/>
              </a:ext>
            </a:extLst>
          </p:cNvPr>
          <p:cNvSpPr txBox="1">
            <a:spLocks/>
          </p:cNvSpPr>
          <p:nvPr/>
        </p:nvSpPr>
        <p:spPr>
          <a:xfrm>
            <a:off x="190268" y="15745"/>
            <a:ext cx="3790400" cy="6078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 fontScale="9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ru-RU" b="1" dirty="0">
                <a:solidFill>
                  <a:srgbClr val="840A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Вымирание в (100,0)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2EB97A-6941-4628-B249-21599D4466FD}"/>
              </a:ext>
            </a:extLst>
          </p:cNvPr>
          <p:cNvSpPr txBox="1"/>
          <p:nvPr/>
        </p:nvSpPr>
        <p:spPr>
          <a:xfrm>
            <a:off x="707789" y="391790"/>
            <a:ext cx="2503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δ = 0.12, </a:t>
            </a:r>
            <a:r>
              <a:rPr lang="el-GR" sz="2400" dirty="0"/>
              <a:t>σ</a:t>
            </a:r>
            <a:r>
              <a:rPr lang="ru-RU" sz="2400" dirty="0"/>
              <a:t> = 0.025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DCAE460-1A73-41E6-A2AC-9DB841386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12" y="861206"/>
            <a:ext cx="5611757" cy="1673031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29AD831-C6D9-46CB-9330-32EFEDF07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12" y="3249518"/>
            <a:ext cx="5611757" cy="1725367"/>
          </a:xfrm>
          <a:prstGeom prst="rect">
            <a:avLst/>
          </a:prstGeom>
        </p:spPr>
      </p:pic>
      <p:sp>
        <p:nvSpPr>
          <p:cNvPr id="17" name="Знак ''минус'' 16">
            <a:extLst>
              <a:ext uri="{FF2B5EF4-FFF2-40B4-BE49-F238E27FC236}">
                <a16:creationId xmlns:a16="http://schemas.microsoft.com/office/drawing/2014/main" id="{86596F82-23F3-4514-B3DF-7B7AB670E9FD}"/>
              </a:ext>
            </a:extLst>
          </p:cNvPr>
          <p:cNvSpPr/>
          <p:nvPr/>
        </p:nvSpPr>
        <p:spPr>
          <a:xfrm>
            <a:off x="6007151" y="2499775"/>
            <a:ext cx="299556" cy="93822"/>
          </a:xfrm>
          <a:prstGeom prst="mathMin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44E74D-918A-41E8-AD1F-18897D6CDF1B}"/>
              </a:ext>
            </a:extLst>
          </p:cNvPr>
          <p:cNvSpPr txBox="1"/>
          <p:nvPr/>
        </p:nvSpPr>
        <p:spPr>
          <a:xfrm>
            <a:off x="6306707" y="2354072"/>
            <a:ext cx="2542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случайные траектории,</a:t>
            </a:r>
          </a:p>
          <a:p>
            <a:r>
              <a:rPr lang="ru-RU" dirty="0"/>
              <a:t>предельный цикл,</a:t>
            </a:r>
          </a:p>
          <a:p>
            <a:r>
              <a:rPr lang="ru-RU" dirty="0"/>
              <a:t>внешняя полоса рассеивания</a:t>
            </a:r>
          </a:p>
        </p:txBody>
      </p:sp>
      <p:sp>
        <p:nvSpPr>
          <p:cNvPr id="19" name="Знак ''минус'' 18">
            <a:extLst>
              <a:ext uri="{FF2B5EF4-FFF2-40B4-BE49-F238E27FC236}">
                <a16:creationId xmlns:a16="http://schemas.microsoft.com/office/drawing/2014/main" id="{7D9C7B20-AF89-4E4B-8AF4-0C76C52624C9}"/>
              </a:ext>
            </a:extLst>
          </p:cNvPr>
          <p:cNvSpPr/>
          <p:nvPr/>
        </p:nvSpPr>
        <p:spPr>
          <a:xfrm>
            <a:off x="6007151" y="2784133"/>
            <a:ext cx="299556" cy="93822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Знак ''минус'' 22">
            <a:extLst>
              <a:ext uri="{FF2B5EF4-FFF2-40B4-BE49-F238E27FC236}">
                <a16:creationId xmlns:a16="http://schemas.microsoft.com/office/drawing/2014/main" id="{66C2F727-9474-4B8F-B421-33B381F6ECC4}"/>
              </a:ext>
            </a:extLst>
          </p:cNvPr>
          <p:cNvSpPr/>
          <p:nvPr/>
        </p:nvSpPr>
        <p:spPr>
          <a:xfrm>
            <a:off x="6007151" y="3068491"/>
            <a:ext cx="299556" cy="93822"/>
          </a:xfrm>
          <a:prstGeom prst="mathMinus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5773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3957</TotalTime>
  <Words>315</Words>
  <Application>Microsoft Office PowerPoint</Application>
  <PresentationFormat>Экран (16:9)</PresentationFormat>
  <Paragraphs>92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Times New Roman</vt:lpstr>
      <vt:lpstr>Calibri Light</vt:lpstr>
      <vt:lpstr>Calibri</vt:lpstr>
      <vt:lpstr>Roboto</vt:lpstr>
      <vt:lpstr>Arial</vt:lpstr>
      <vt:lpstr>Cambria Math</vt:lpstr>
      <vt:lpstr>Wingdings 3</vt:lpstr>
      <vt:lpstr>Cambria</vt:lpstr>
      <vt:lpstr>Тема Office</vt:lpstr>
      <vt:lpstr>Параметрический анализ стохастической модели «хищник-жертва» с учетом конкуренции двух типов</vt:lpstr>
      <vt:lpstr>Детерминированная модель</vt:lpstr>
      <vt:lpstr>Аттракторы: устойчивость и бифуркации</vt:lpstr>
      <vt:lpstr>Фазовые портреты</vt:lpstr>
      <vt:lpstr>Презентация PowerPoint</vt:lpstr>
      <vt:lpstr>Презентация PowerPoint</vt:lpstr>
      <vt:lpstr>Переход «цикл-равновесие» (δ = 0.21)</vt:lpstr>
      <vt:lpstr>Генерация большеамплитудных колебаний  (δ = 0.1309, σ = 0.01 и σ = 0.05 )</vt:lpstr>
      <vt:lpstr>Вымирание в (0,0)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Модель хищник-жертва</dc:title>
  <dc:creator>Абрамова Екатерина</dc:creator>
  <cp:lastModifiedBy>Абрамова Екатерина</cp:lastModifiedBy>
  <cp:revision>104</cp:revision>
  <dcterms:modified xsi:type="dcterms:W3CDTF">2018-06-14T17:10:05Z</dcterms:modified>
</cp:coreProperties>
</file>